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346" r:id="rId3"/>
    <p:sldId id="350" r:id="rId4"/>
    <p:sldId id="347" r:id="rId5"/>
    <p:sldId id="353" r:id="rId6"/>
    <p:sldId id="354" r:id="rId7"/>
    <p:sldId id="355" r:id="rId8"/>
    <p:sldId id="356" r:id="rId9"/>
    <p:sldId id="349" r:id="rId10"/>
    <p:sldId id="352" r:id="rId11"/>
    <p:sldId id="348" r:id="rId12"/>
    <p:sldId id="357" r:id="rId13"/>
    <p:sldId id="358" r:id="rId14"/>
    <p:sldId id="351" r:id="rId15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20"/>
    <p:restoredTop sz="82914"/>
  </p:normalViewPr>
  <p:slideViewPr>
    <p:cSldViewPr snapToGrid="0" snapToObjects="1">
      <p:cViewPr varScale="1">
        <p:scale>
          <a:sx n="96" d="100"/>
          <a:sy n="96" d="100"/>
        </p:scale>
        <p:origin x="584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52" d="100"/>
          <a:sy n="152" d="100"/>
        </p:scale>
        <p:origin x="1848" y="1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6F733A-1C3A-7F48-AAA6-23A0DB67A16C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E0ADE-926B-334C-A5FD-5ACCF9A42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7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22 May 11:39am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E0ADE-926B-334C-A5FD-5ACCF9A424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5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 day in the life</a:t>
            </a:r>
          </a:p>
          <a:p>
            <a:r>
              <a:rPr lang="en-ZA" dirty="0"/>
              <a:t>Constituency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E0ADE-926B-334C-A5FD-5ACCF9A424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66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All of these mechanisms are to influence</a:t>
            </a:r>
          </a:p>
          <a:p>
            <a:r>
              <a:rPr lang="en-ZA" dirty="0"/>
              <a:t>Views on Maps</a:t>
            </a:r>
          </a:p>
          <a:p>
            <a:r>
              <a:rPr lang="en-ZA" dirty="0"/>
              <a:t>Accessibility study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E0ADE-926B-334C-A5FD-5ACCF9A424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34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Biggest challenges of our time</a:t>
            </a:r>
          </a:p>
          <a:p>
            <a:r>
              <a:rPr lang="en-ZA" dirty="0"/>
              <a:t>Position in Planning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E0ADE-926B-334C-A5FD-5ACCF9A424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Currently the Department has not quantified the savings with regard to the monitoring of spatial information contracts across the different departments and spheres of government. The compliance with Regulation 5 of the Act is still very minimal. Organs of state still continue to embark on exercises to capture spatial data and/or information without receiving the necessary permission from the CSI as required in terms of Regulation 5. As a result, the Department together with the CSI is engaging National Treasury to develop a cost-saving model that will be achieved by implementation of Regulation 5.</a:t>
            </a:r>
            <a:endParaRPr lang="en-ZA" sz="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E0ADE-926B-334C-A5FD-5ACCF9A424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4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SAPO Addressing</a:t>
            </a:r>
          </a:p>
          <a:p>
            <a:r>
              <a:rPr lang="en-US" dirty="0" err="1"/>
              <a:t>Cadastre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E0ADE-926B-334C-A5FD-5ACCF9A424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91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Issues</a:t>
            </a:r>
          </a:p>
          <a:p>
            <a:r>
              <a:rPr lang="en-US"/>
              <a:t>Working </a:t>
            </a:r>
            <a:r>
              <a:rPr lang="en-US" dirty="0"/>
              <a:t>group or quarterly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5E0ADE-926B-334C-A5FD-5ACCF9A424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7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29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7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4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4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22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34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19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5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4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BD68E-E05C-0044-A548-7601F6093D75}" type="datetimeFigureOut">
              <a:rPr lang="en-US" smtClean="0"/>
              <a:t>2/28/20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30219-108E-D642-B46D-B04EDCEC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8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011187" y="5730278"/>
            <a:ext cx="7429500" cy="77863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ZA" b="1" dirty="0"/>
              <a:t>GISSA Meeting – 28 February 2020</a:t>
            </a:r>
          </a:p>
          <a:p>
            <a:pPr algn="r"/>
            <a:r>
              <a:rPr lang="en-ZA" b="1" dirty="0"/>
              <a:t>Adrian </a:t>
            </a:r>
            <a:r>
              <a:rPr lang="en-ZA" b="1" dirty="0" err="1"/>
              <a:t>Roos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1056306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r>
              <a:rPr lang="en-ZA" dirty="0"/>
              <a:t>Outcome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A20EE-ACA8-E84D-89E3-672C8727C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121" y="2540517"/>
            <a:ext cx="53975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70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r>
              <a:rPr lang="en-ZA" dirty="0"/>
              <a:t>Themes: SDI Funding &amp; Compliance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ZA" dirty="0"/>
              <a:t>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36AE8-7010-E04D-9D4D-2B933E67F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1825625"/>
            <a:ext cx="8663354" cy="457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10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r>
              <a:rPr lang="en-ZA" dirty="0"/>
              <a:t>Themes: Necessity for core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7ABBD-5F9E-E745-9190-73DA979B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582" y="1597925"/>
            <a:ext cx="5424799" cy="502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8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r>
              <a:rPr lang="en-ZA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9433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105E30-60DD-4049-A41B-222CD3F49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953" y="1839072"/>
            <a:ext cx="7342094" cy="397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12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pPr algn="ctr"/>
            <a:r>
              <a:rPr lang="en-ZA" dirty="0"/>
              <a:t>Good Politician?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9BF230-D7CD-354E-800B-C7C3A3F47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60" y="2218765"/>
            <a:ext cx="5905945" cy="3872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5EB1B-52AB-6841-98FB-0AB3DAFBB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9329" y="0"/>
            <a:ext cx="5906411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7BDB8C1-F2A2-9845-AD7E-78D4CBC1D8C3}"/>
              </a:ext>
            </a:extLst>
          </p:cNvPr>
          <p:cNvSpPr/>
          <p:nvPr/>
        </p:nvSpPr>
        <p:spPr>
          <a:xfrm>
            <a:off x="3021496" y="4155140"/>
            <a:ext cx="662609" cy="5963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444E4C-F0CC-8F49-AAC9-BA4EAE3639F7}"/>
              </a:ext>
            </a:extLst>
          </p:cNvPr>
          <p:cNvSpPr/>
          <p:nvPr/>
        </p:nvSpPr>
        <p:spPr>
          <a:xfrm>
            <a:off x="4953000" y="-1"/>
            <a:ext cx="3091070" cy="6665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pPr algn="ctr"/>
            <a:r>
              <a:rPr lang="en-ZA" dirty="0"/>
              <a:t>0,02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ZA" dirty="0"/>
              <a:t>0,2%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04C9C-6CAD-1C49-92CC-B2AC2CE6C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690690"/>
            <a:ext cx="8543925" cy="46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29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pPr algn="ctr"/>
            <a:r>
              <a:rPr lang="en-ZA" dirty="0"/>
              <a:t>Horrible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80634-42CB-F747-A9FB-3243DDD1F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37" y="1825626"/>
            <a:ext cx="5801783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016F43-333B-E142-9E78-385F9A2D9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179" y="1825625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r>
              <a:rPr lang="en-ZA" dirty="0"/>
              <a:t>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Motion without notice</a:t>
            </a:r>
          </a:p>
          <a:p>
            <a:r>
              <a:rPr lang="en-US" dirty="0"/>
              <a:t>Members Statement</a:t>
            </a:r>
          </a:p>
          <a:p>
            <a:r>
              <a:rPr lang="en-US" dirty="0"/>
              <a:t>Motions</a:t>
            </a:r>
          </a:p>
          <a:p>
            <a:r>
              <a:rPr lang="en-US" dirty="0"/>
              <a:t>Questions</a:t>
            </a:r>
          </a:p>
          <a:p>
            <a:r>
              <a:rPr lang="en-US" dirty="0"/>
              <a:t>Petitions</a:t>
            </a:r>
          </a:p>
          <a:p>
            <a:r>
              <a:rPr lang="en-US" dirty="0"/>
              <a:t>Opinion Pieces</a:t>
            </a:r>
          </a:p>
          <a:p>
            <a:r>
              <a:rPr lang="en-US" dirty="0"/>
              <a:t>Media</a:t>
            </a:r>
          </a:p>
          <a:p>
            <a:r>
              <a:rPr lang="en-US" dirty="0"/>
              <a:t>Private Members’ Bills</a:t>
            </a:r>
          </a:p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643824-4B01-0840-807C-36D9A1443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494" y="1311347"/>
            <a:ext cx="5078506" cy="515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2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r>
              <a:rPr lang="en-ZA" dirty="0"/>
              <a:t>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Motion without notice</a:t>
            </a:r>
          </a:p>
          <a:p>
            <a:r>
              <a:rPr lang="en-US" dirty="0"/>
              <a:t>Members Statement</a:t>
            </a:r>
          </a:p>
          <a:p>
            <a:r>
              <a:rPr lang="en-US" dirty="0"/>
              <a:t>Motions</a:t>
            </a:r>
          </a:p>
          <a:p>
            <a:r>
              <a:rPr lang="en-US" dirty="0"/>
              <a:t>Questions</a:t>
            </a:r>
          </a:p>
          <a:p>
            <a:r>
              <a:rPr lang="en-US" dirty="0"/>
              <a:t>Petitions</a:t>
            </a:r>
          </a:p>
          <a:p>
            <a:r>
              <a:rPr lang="en-US" dirty="0"/>
              <a:t>Opinion Pieces</a:t>
            </a:r>
          </a:p>
          <a:p>
            <a:r>
              <a:rPr lang="en-US" dirty="0"/>
              <a:t>Media</a:t>
            </a:r>
          </a:p>
          <a:p>
            <a:r>
              <a:rPr lang="en-US" dirty="0"/>
              <a:t>Private Members’ Bills</a:t>
            </a:r>
          </a:p>
          <a:p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4AE099-7B5B-7E45-A9E3-BE9ACC946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05250" y="857250"/>
            <a:ext cx="6858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75FF8F-2373-3F43-8388-87BB34ED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394728"/>
            <a:ext cx="5145665" cy="57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4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r>
              <a:rPr lang="en-ZA" dirty="0"/>
              <a:t>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Motion without notice</a:t>
            </a:r>
          </a:p>
          <a:p>
            <a:r>
              <a:rPr lang="en-US" dirty="0"/>
              <a:t>Members Statement</a:t>
            </a:r>
          </a:p>
          <a:p>
            <a:r>
              <a:rPr lang="en-US" dirty="0"/>
              <a:t>Motions</a:t>
            </a:r>
          </a:p>
          <a:p>
            <a:r>
              <a:rPr lang="en-US" dirty="0"/>
              <a:t>Questions</a:t>
            </a:r>
          </a:p>
          <a:p>
            <a:r>
              <a:rPr lang="en-US" dirty="0"/>
              <a:t>Petitions</a:t>
            </a:r>
          </a:p>
          <a:p>
            <a:r>
              <a:rPr lang="en-US" dirty="0"/>
              <a:t>Opinion Pieces</a:t>
            </a:r>
          </a:p>
          <a:p>
            <a:r>
              <a:rPr lang="en-US" dirty="0"/>
              <a:t>Media</a:t>
            </a:r>
          </a:p>
          <a:p>
            <a:r>
              <a:rPr lang="en-US" dirty="0"/>
              <a:t>Private Members’ Bills</a:t>
            </a:r>
          </a:p>
          <a:p>
            <a:endParaRPr lang="en-Z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B18512-CDC6-2A42-B646-A133C2133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37" y="1825625"/>
            <a:ext cx="7010681" cy="452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18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r>
              <a:rPr lang="en-ZA" dirty="0"/>
              <a:t>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Motion without notice</a:t>
            </a:r>
          </a:p>
          <a:p>
            <a:r>
              <a:rPr lang="en-US" dirty="0"/>
              <a:t>Members Statement</a:t>
            </a:r>
          </a:p>
          <a:p>
            <a:r>
              <a:rPr lang="en-US" dirty="0"/>
              <a:t>Motions</a:t>
            </a:r>
          </a:p>
          <a:p>
            <a:r>
              <a:rPr lang="en-US" dirty="0"/>
              <a:t>Questions</a:t>
            </a:r>
          </a:p>
          <a:p>
            <a:r>
              <a:rPr lang="en-US" dirty="0"/>
              <a:t>Petitions</a:t>
            </a:r>
          </a:p>
          <a:p>
            <a:r>
              <a:rPr lang="en-US" dirty="0"/>
              <a:t>Opinion Pieces</a:t>
            </a:r>
          </a:p>
          <a:p>
            <a:r>
              <a:rPr lang="en-US" dirty="0"/>
              <a:t>Media</a:t>
            </a:r>
          </a:p>
          <a:p>
            <a:r>
              <a:rPr lang="en-US" dirty="0"/>
              <a:t>Private Members’ Bills</a:t>
            </a:r>
          </a:p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4A63D-085E-2F45-9130-3CFF52DCA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879" y="902677"/>
            <a:ext cx="5480121" cy="584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02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902677"/>
            <a:ext cx="8543925" cy="788013"/>
          </a:xfrm>
        </p:spPr>
        <p:txBody>
          <a:bodyPr/>
          <a:lstStyle/>
          <a:p>
            <a:r>
              <a:rPr lang="en-ZA" dirty="0"/>
              <a:t>Perception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40F35-0C6C-5C46-9406-5C28D769D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982" y="902677"/>
            <a:ext cx="4704230" cy="59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5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3814</TotalTime>
  <Words>242</Words>
  <Application>Microsoft Macintosh PowerPoint</Application>
  <PresentationFormat>A4 Paper (210x297 mm)</PresentationFormat>
  <Paragraphs>69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Good Politician?</vt:lpstr>
      <vt:lpstr>0,02</vt:lpstr>
      <vt:lpstr>Horrible Members</vt:lpstr>
      <vt:lpstr>Mechanisms</vt:lpstr>
      <vt:lpstr>Mechanisms</vt:lpstr>
      <vt:lpstr>Mechanisms</vt:lpstr>
      <vt:lpstr>Mechanisms</vt:lpstr>
      <vt:lpstr>Perception</vt:lpstr>
      <vt:lpstr>Outcome</vt:lpstr>
      <vt:lpstr>Themes: SDI Funding &amp; Compliance</vt:lpstr>
      <vt:lpstr>Themes: Necessity for core datasets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195</cp:revision>
  <dcterms:created xsi:type="dcterms:W3CDTF">2019-02-26T07:43:36Z</dcterms:created>
  <dcterms:modified xsi:type="dcterms:W3CDTF">2020-02-28T05:34:03Z</dcterms:modified>
</cp:coreProperties>
</file>